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353" r:id="rId2"/>
    <p:sldId id="375" r:id="rId3"/>
    <p:sldId id="376" r:id="rId4"/>
    <p:sldId id="377" r:id="rId5"/>
    <p:sldId id="381" r:id="rId6"/>
    <p:sldId id="302" r:id="rId7"/>
    <p:sldId id="370" r:id="rId8"/>
    <p:sldId id="371" r:id="rId9"/>
    <p:sldId id="373" r:id="rId10"/>
    <p:sldId id="374" r:id="rId11"/>
  </p:sldIdLst>
  <p:sldSz cx="9144000" cy="6858000" type="screen4x3"/>
  <p:notesSz cx="6858000" cy="9144000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Futura XBlkCn B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500"/>
    <a:srgbClr val="FFFFCC"/>
    <a:srgbClr val="FFCC66"/>
    <a:srgbClr val="F9A13A"/>
    <a:srgbClr val="FF9900"/>
    <a:srgbClr val="FF4200"/>
    <a:srgbClr val="FF2E00"/>
    <a:srgbClr val="3366FF"/>
    <a:srgbClr val="3333CC"/>
    <a:srgbClr val="66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BCDFB-CD4B-4AAD-AED0-336CF0D29EE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943CAAE6-DD97-419D-B1A5-9D797361185A}">
      <dgm:prSet phldrT="[Testo]"/>
      <dgm:spPr/>
      <dgm:t>
        <a:bodyPr/>
        <a:lstStyle/>
        <a:p>
          <a:r>
            <a:rPr lang="it-IT" dirty="0" smtClean="0"/>
            <a:t> imprese sociali</a:t>
          </a:r>
          <a:endParaRPr lang="it-IT" dirty="0"/>
        </a:p>
      </dgm:t>
    </dgm:pt>
    <dgm:pt modelId="{FBA0A539-34A8-40B6-AAD1-3380290C2EC5}" type="parTrans" cxnId="{27052F37-31AA-4DBC-A100-FC281C257B61}">
      <dgm:prSet/>
      <dgm:spPr/>
      <dgm:t>
        <a:bodyPr/>
        <a:lstStyle/>
        <a:p>
          <a:endParaRPr lang="it-IT"/>
        </a:p>
      </dgm:t>
    </dgm:pt>
    <dgm:pt modelId="{53FA28DE-5277-47E9-8AB0-B2266687EE1E}" type="sibTrans" cxnId="{27052F37-31AA-4DBC-A100-FC281C257B6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E89D752-0B3C-4F83-947E-DFFF7D1EDAFD}">
      <dgm:prSet phldrT="[Testo]"/>
      <dgm:spPr/>
      <dgm:t>
        <a:bodyPr/>
        <a:lstStyle/>
        <a:p>
          <a:r>
            <a:rPr lang="it-IT" dirty="0" smtClean="0"/>
            <a:t>studenti selezionati</a:t>
          </a:r>
          <a:endParaRPr lang="it-IT" dirty="0"/>
        </a:p>
      </dgm:t>
    </dgm:pt>
    <dgm:pt modelId="{9A8BE6A0-FB68-405A-8443-ADDFB8EE453D}" type="parTrans" cxnId="{07E7EA08-3FC8-434E-AB07-248B85B2D96E}">
      <dgm:prSet/>
      <dgm:spPr/>
      <dgm:t>
        <a:bodyPr/>
        <a:lstStyle/>
        <a:p>
          <a:endParaRPr lang="it-IT"/>
        </a:p>
      </dgm:t>
    </dgm:pt>
    <dgm:pt modelId="{96F52398-152F-4CDD-B237-A7443273CA79}" type="sibTrans" cxnId="{07E7EA08-3FC8-434E-AB07-248B85B2D96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DCBDB7AB-E133-49F5-8812-199D801FD0EC}" type="pres">
      <dgm:prSet presAssocID="{831BCDFB-CD4B-4AAD-AED0-336CF0D29E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1E7694B2-3BFC-400E-B1C0-D334D2EBE8C6}" type="pres">
      <dgm:prSet presAssocID="{831BCDFB-CD4B-4AAD-AED0-336CF0D29EE8}" presName="dot1" presStyleLbl="alignNode1" presStyleIdx="0" presStyleCnt="10"/>
      <dgm:spPr/>
    </dgm:pt>
    <dgm:pt modelId="{3A1E0B74-E4C0-4E3B-BA5E-699C8CE36450}" type="pres">
      <dgm:prSet presAssocID="{831BCDFB-CD4B-4AAD-AED0-336CF0D29EE8}" presName="dot2" presStyleLbl="alignNode1" presStyleIdx="1" presStyleCnt="10"/>
      <dgm:spPr/>
    </dgm:pt>
    <dgm:pt modelId="{25FA700D-FBEE-4756-855F-9774F0D300E6}" type="pres">
      <dgm:prSet presAssocID="{831BCDFB-CD4B-4AAD-AED0-336CF0D29EE8}" presName="dot3" presStyleLbl="alignNode1" presStyleIdx="2" presStyleCnt="10"/>
      <dgm:spPr/>
    </dgm:pt>
    <dgm:pt modelId="{1CE7D933-9F4B-4E1B-BEA6-0C5BE414D7BD}" type="pres">
      <dgm:prSet presAssocID="{831BCDFB-CD4B-4AAD-AED0-336CF0D29EE8}" presName="dotArrow1" presStyleLbl="alignNode1" presStyleIdx="3" presStyleCnt="10"/>
      <dgm:spPr/>
    </dgm:pt>
    <dgm:pt modelId="{2CA8B4A7-A62A-4552-AC42-3A556F72A209}" type="pres">
      <dgm:prSet presAssocID="{831BCDFB-CD4B-4AAD-AED0-336CF0D29EE8}" presName="dotArrow2" presStyleLbl="alignNode1" presStyleIdx="4" presStyleCnt="10"/>
      <dgm:spPr/>
    </dgm:pt>
    <dgm:pt modelId="{E0446121-FA77-48B4-B9F7-7158072B591B}" type="pres">
      <dgm:prSet presAssocID="{831BCDFB-CD4B-4AAD-AED0-336CF0D29EE8}" presName="dotArrow3" presStyleLbl="alignNode1" presStyleIdx="5" presStyleCnt="10"/>
      <dgm:spPr/>
    </dgm:pt>
    <dgm:pt modelId="{0E722ACB-E89E-4C3D-B1F4-F0289EB4F8AB}" type="pres">
      <dgm:prSet presAssocID="{831BCDFB-CD4B-4AAD-AED0-336CF0D29EE8}" presName="dotArrow4" presStyleLbl="alignNode1" presStyleIdx="6" presStyleCnt="10"/>
      <dgm:spPr/>
    </dgm:pt>
    <dgm:pt modelId="{5A56AFB0-9748-4276-9A1C-555F43113E18}" type="pres">
      <dgm:prSet presAssocID="{831BCDFB-CD4B-4AAD-AED0-336CF0D29EE8}" presName="dotArrow5" presStyleLbl="alignNode1" presStyleIdx="7" presStyleCnt="10"/>
      <dgm:spPr/>
    </dgm:pt>
    <dgm:pt modelId="{489A44B1-D8F9-4743-8447-D6195E4CDFC0}" type="pres">
      <dgm:prSet presAssocID="{831BCDFB-CD4B-4AAD-AED0-336CF0D29EE8}" presName="dotArrow6" presStyleLbl="alignNode1" presStyleIdx="8" presStyleCnt="10"/>
      <dgm:spPr/>
    </dgm:pt>
    <dgm:pt modelId="{C4D995B1-0665-47FF-8BF7-B8B5A211D1B2}" type="pres">
      <dgm:prSet presAssocID="{831BCDFB-CD4B-4AAD-AED0-336CF0D29EE8}" presName="dotArrow7" presStyleLbl="alignNode1" presStyleIdx="9" presStyleCnt="10"/>
      <dgm:spPr/>
    </dgm:pt>
    <dgm:pt modelId="{B3068107-0650-4A91-A5F5-3E86CC500E6E}" type="pres">
      <dgm:prSet presAssocID="{943CAAE6-DD97-419D-B1A5-9D797361185A}" presName="parTx1" presStyleLbl="node1" presStyleIdx="0" presStyleCnt="2"/>
      <dgm:spPr/>
      <dgm:t>
        <a:bodyPr/>
        <a:lstStyle/>
        <a:p>
          <a:endParaRPr lang="it-IT"/>
        </a:p>
      </dgm:t>
    </dgm:pt>
    <dgm:pt modelId="{E92EE451-544B-4425-B3F7-66EBD016F458}" type="pres">
      <dgm:prSet presAssocID="{53FA28DE-5277-47E9-8AB0-B2266687EE1E}" presName="picture1" presStyleCnt="0"/>
      <dgm:spPr/>
    </dgm:pt>
    <dgm:pt modelId="{B2105E29-C694-4293-A301-A4AF5309B70D}" type="pres">
      <dgm:prSet presAssocID="{53FA28DE-5277-47E9-8AB0-B2266687EE1E}" presName="imageRepeatNode" presStyleLbl="fgImgPlace1" presStyleIdx="0" presStyleCnt="2"/>
      <dgm:spPr/>
      <dgm:t>
        <a:bodyPr/>
        <a:lstStyle/>
        <a:p>
          <a:endParaRPr lang="it-IT"/>
        </a:p>
      </dgm:t>
    </dgm:pt>
    <dgm:pt modelId="{3CC489D0-EADF-49FF-BC97-0F12ACDB4A0B}" type="pres">
      <dgm:prSet presAssocID="{CE89D752-0B3C-4F83-947E-DFFF7D1EDAFD}" presName="parTx2" presStyleLbl="node1" presStyleIdx="1" presStyleCnt="2"/>
      <dgm:spPr/>
      <dgm:t>
        <a:bodyPr/>
        <a:lstStyle/>
        <a:p>
          <a:endParaRPr lang="it-IT"/>
        </a:p>
      </dgm:t>
    </dgm:pt>
    <dgm:pt modelId="{CB0BD30D-4A8B-452F-A850-5AA87833A549}" type="pres">
      <dgm:prSet presAssocID="{96F52398-152F-4CDD-B237-A7443273CA79}" presName="picture2" presStyleCnt="0"/>
      <dgm:spPr/>
    </dgm:pt>
    <dgm:pt modelId="{F3E7137A-6444-4EF1-AB06-2457C5F4B497}" type="pres">
      <dgm:prSet presAssocID="{96F52398-152F-4CDD-B237-A7443273CA79}" presName="imageRepeatNode" presStyleLbl="fgImgPlace1" presStyleIdx="1" presStyleCnt="2"/>
      <dgm:spPr/>
      <dgm:t>
        <a:bodyPr/>
        <a:lstStyle/>
        <a:p>
          <a:endParaRPr lang="it-IT"/>
        </a:p>
      </dgm:t>
    </dgm:pt>
  </dgm:ptLst>
  <dgm:cxnLst>
    <dgm:cxn modelId="{92A1FC5B-B81D-4A58-A05A-1E93941C9B91}" type="presOf" srcId="{53FA28DE-5277-47E9-8AB0-B2266687EE1E}" destId="{B2105E29-C694-4293-A301-A4AF5309B70D}" srcOrd="0" destOrd="0" presId="urn:microsoft.com/office/officeart/2008/layout/AscendingPictureAccentProcess"/>
    <dgm:cxn modelId="{412EC9E0-3A73-43A4-9105-F3CD683EA87F}" type="presOf" srcId="{96F52398-152F-4CDD-B237-A7443273CA79}" destId="{F3E7137A-6444-4EF1-AB06-2457C5F4B497}" srcOrd="0" destOrd="0" presId="urn:microsoft.com/office/officeart/2008/layout/AscendingPictureAccentProcess"/>
    <dgm:cxn modelId="{27052F37-31AA-4DBC-A100-FC281C257B61}" srcId="{831BCDFB-CD4B-4AAD-AED0-336CF0D29EE8}" destId="{943CAAE6-DD97-419D-B1A5-9D797361185A}" srcOrd="0" destOrd="0" parTransId="{FBA0A539-34A8-40B6-AAD1-3380290C2EC5}" sibTransId="{53FA28DE-5277-47E9-8AB0-B2266687EE1E}"/>
    <dgm:cxn modelId="{51F10227-6687-481F-B89B-0526473D2744}" type="presOf" srcId="{831BCDFB-CD4B-4AAD-AED0-336CF0D29EE8}" destId="{DCBDB7AB-E133-49F5-8812-199D801FD0EC}" srcOrd="0" destOrd="0" presId="urn:microsoft.com/office/officeart/2008/layout/AscendingPictureAccentProcess"/>
    <dgm:cxn modelId="{07E7EA08-3FC8-434E-AB07-248B85B2D96E}" srcId="{831BCDFB-CD4B-4AAD-AED0-336CF0D29EE8}" destId="{CE89D752-0B3C-4F83-947E-DFFF7D1EDAFD}" srcOrd="1" destOrd="0" parTransId="{9A8BE6A0-FB68-405A-8443-ADDFB8EE453D}" sibTransId="{96F52398-152F-4CDD-B237-A7443273CA79}"/>
    <dgm:cxn modelId="{DE19D387-BC6C-4112-940C-8D76AE239171}" type="presOf" srcId="{CE89D752-0B3C-4F83-947E-DFFF7D1EDAFD}" destId="{3CC489D0-EADF-49FF-BC97-0F12ACDB4A0B}" srcOrd="0" destOrd="0" presId="urn:microsoft.com/office/officeart/2008/layout/AscendingPictureAccentProcess"/>
    <dgm:cxn modelId="{54BA841E-AB7F-4992-8B47-26FEB1ABAFB2}" type="presOf" srcId="{943CAAE6-DD97-419D-B1A5-9D797361185A}" destId="{B3068107-0650-4A91-A5F5-3E86CC500E6E}" srcOrd="0" destOrd="0" presId="urn:microsoft.com/office/officeart/2008/layout/AscendingPictureAccentProcess"/>
    <dgm:cxn modelId="{D62AA807-7C6D-4751-8EE7-470852C52687}" type="presParOf" srcId="{DCBDB7AB-E133-49F5-8812-199D801FD0EC}" destId="{1E7694B2-3BFC-400E-B1C0-D334D2EBE8C6}" srcOrd="0" destOrd="0" presId="urn:microsoft.com/office/officeart/2008/layout/AscendingPictureAccentProcess"/>
    <dgm:cxn modelId="{A3F9AE55-0F51-4B7B-8013-5B30423A7D5D}" type="presParOf" srcId="{DCBDB7AB-E133-49F5-8812-199D801FD0EC}" destId="{3A1E0B74-E4C0-4E3B-BA5E-699C8CE36450}" srcOrd="1" destOrd="0" presId="urn:microsoft.com/office/officeart/2008/layout/AscendingPictureAccentProcess"/>
    <dgm:cxn modelId="{456CC23A-C3EA-458F-AE58-90B97B01A864}" type="presParOf" srcId="{DCBDB7AB-E133-49F5-8812-199D801FD0EC}" destId="{25FA700D-FBEE-4756-855F-9774F0D300E6}" srcOrd="2" destOrd="0" presId="urn:microsoft.com/office/officeart/2008/layout/AscendingPictureAccentProcess"/>
    <dgm:cxn modelId="{454BDACC-9F38-475F-BF98-09FF765CE9FC}" type="presParOf" srcId="{DCBDB7AB-E133-49F5-8812-199D801FD0EC}" destId="{1CE7D933-9F4B-4E1B-BEA6-0C5BE414D7BD}" srcOrd="3" destOrd="0" presId="urn:microsoft.com/office/officeart/2008/layout/AscendingPictureAccentProcess"/>
    <dgm:cxn modelId="{B7FA7171-F689-4C92-BE74-8591B488E354}" type="presParOf" srcId="{DCBDB7AB-E133-49F5-8812-199D801FD0EC}" destId="{2CA8B4A7-A62A-4552-AC42-3A556F72A209}" srcOrd="4" destOrd="0" presId="urn:microsoft.com/office/officeart/2008/layout/AscendingPictureAccentProcess"/>
    <dgm:cxn modelId="{89BC54C7-939D-474A-8667-2791C8A72B0A}" type="presParOf" srcId="{DCBDB7AB-E133-49F5-8812-199D801FD0EC}" destId="{E0446121-FA77-48B4-B9F7-7158072B591B}" srcOrd="5" destOrd="0" presId="urn:microsoft.com/office/officeart/2008/layout/AscendingPictureAccentProcess"/>
    <dgm:cxn modelId="{22B80D0F-5972-42CE-9230-2A7BB3E0B915}" type="presParOf" srcId="{DCBDB7AB-E133-49F5-8812-199D801FD0EC}" destId="{0E722ACB-E89E-4C3D-B1F4-F0289EB4F8AB}" srcOrd="6" destOrd="0" presId="urn:microsoft.com/office/officeart/2008/layout/AscendingPictureAccentProcess"/>
    <dgm:cxn modelId="{A2016448-D258-43C4-8846-639A2DA0FFA7}" type="presParOf" srcId="{DCBDB7AB-E133-49F5-8812-199D801FD0EC}" destId="{5A56AFB0-9748-4276-9A1C-555F43113E18}" srcOrd="7" destOrd="0" presId="urn:microsoft.com/office/officeart/2008/layout/AscendingPictureAccentProcess"/>
    <dgm:cxn modelId="{F5739AFB-05F0-4B26-8931-C799BDFE6CCF}" type="presParOf" srcId="{DCBDB7AB-E133-49F5-8812-199D801FD0EC}" destId="{489A44B1-D8F9-4743-8447-D6195E4CDFC0}" srcOrd="8" destOrd="0" presId="urn:microsoft.com/office/officeart/2008/layout/AscendingPictureAccentProcess"/>
    <dgm:cxn modelId="{8D41CDDD-2035-4145-AA88-433D0512C11A}" type="presParOf" srcId="{DCBDB7AB-E133-49F5-8812-199D801FD0EC}" destId="{C4D995B1-0665-47FF-8BF7-B8B5A211D1B2}" srcOrd="9" destOrd="0" presId="urn:microsoft.com/office/officeart/2008/layout/AscendingPictureAccentProcess"/>
    <dgm:cxn modelId="{37E64435-04F4-418C-8A52-33DA440EAFA9}" type="presParOf" srcId="{DCBDB7AB-E133-49F5-8812-199D801FD0EC}" destId="{B3068107-0650-4A91-A5F5-3E86CC500E6E}" srcOrd="10" destOrd="0" presId="urn:microsoft.com/office/officeart/2008/layout/AscendingPictureAccentProcess"/>
    <dgm:cxn modelId="{F35D0F6C-0FEA-4134-B8EF-E27AB5BC4429}" type="presParOf" srcId="{DCBDB7AB-E133-49F5-8812-199D801FD0EC}" destId="{E92EE451-544B-4425-B3F7-66EBD016F458}" srcOrd="11" destOrd="0" presId="urn:microsoft.com/office/officeart/2008/layout/AscendingPictureAccentProcess"/>
    <dgm:cxn modelId="{8974DAD2-B54F-4B0A-B580-2D757D7D27E9}" type="presParOf" srcId="{E92EE451-544B-4425-B3F7-66EBD016F458}" destId="{B2105E29-C694-4293-A301-A4AF5309B70D}" srcOrd="0" destOrd="0" presId="urn:microsoft.com/office/officeart/2008/layout/AscendingPictureAccentProcess"/>
    <dgm:cxn modelId="{10C6ACCE-CFA8-435F-8138-AB7488CEAF1D}" type="presParOf" srcId="{DCBDB7AB-E133-49F5-8812-199D801FD0EC}" destId="{3CC489D0-EADF-49FF-BC97-0F12ACDB4A0B}" srcOrd="12" destOrd="0" presId="urn:microsoft.com/office/officeart/2008/layout/AscendingPictureAccentProcess"/>
    <dgm:cxn modelId="{8FB77F3E-8F82-4824-9367-AFCF433DCA3A}" type="presParOf" srcId="{DCBDB7AB-E133-49F5-8812-199D801FD0EC}" destId="{CB0BD30D-4A8B-452F-A850-5AA87833A549}" srcOrd="13" destOrd="0" presId="urn:microsoft.com/office/officeart/2008/layout/AscendingPictureAccentProcess"/>
    <dgm:cxn modelId="{1AF8D195-C297-46BB-88A5-A04A9E02642C}" type="presParOf" srcId="{CB0BD30D-4A8B-452F-A850-5AA87833A549}" destId="{F3E7137A-6444-4EF1-AB06-2457C5F4B49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694B2-3BFC-400E-B1C0-D334D2EBE8C6}">
      <dsp:nvSpPr>
        <dsp:cNvPr id="0" name=""/>
        <dsp:cNvSpPr/>
      </dsp:nvSpPr>
      <dsp:spPr>
        <a:xfrm>
          <a:off x="2143565" y="2298710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E0B74-E4C0-4E3B-BA5E-699C8CE36450}">
      <dsp:nvSpPr>
        <dsp:cNvPr id="0" name=""/>
        <dsp:cNvSpPr/>
      </dsp:nvSpPr>
      <dsp:spPr>
        <a:xfrm>
          <a:off x="2016024" y="2503101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3283"/>
            <a:lumOff val="9722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283"/>
              <a:lumOff val="9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A700D-FBEE-4756-855F-9774F0D300E6}">
      <dsp:nvSpPr>
        <dsp:cNvPr id="0" name=""/>
        <dsp:cNvSpPr/>
      </dsp:nvSpPr>
      <dsp:spPr>
        <a:xfrm>
          <a:off x="1864023" y="2680059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6566"/>
              <a:lumOff val="19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7D933-9F4B-4E1B-BEA6-0C5BE414D7BD}">
      <dsp:nvSpPr>
        <dsp:cNvPr id="0" name=""/>
        <dsp:cNvSpPr/>
      </dsp:nvSpPr>
      <dsp:spPr>
        <a:xfrm>
          <a:off x="2045725" y="241664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9848"/>
            <a:lumOff val="29165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9848"/>
              <a:lumOff val="29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8B4A7-A62A-4552-AC42-3A556F72A209}">
      <dsp:nvSpPr>
        <dsp:cNvPr id="0" name=""/>
        <dsp:cNvSpPr/>
      </dsp:nvSpPr>
      <dsp:spPr>
        <a:xfrm>
          <a:off x="2240240" y="125752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3131"/>
              <a:lumOff val="38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46121-FA77-48B4-B9F7-7158072B591B}">
      <dsp:nvSpPr>
        <dsp:cNvPr id="0" name=""/>
        <dsp:cNvSpPr/>
      </dsp:nvSpPr>
      <dsp:spPr>
        <a:xfrm>
          <a:off x="2434172" y="9841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6414"/>
              <a:lumOff val="48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22ACB-E89E-4C3D-B1F4-F0289EB4F8AB}">
      <dsp:nvSpPr>
        <dsp:cNvPr id="0" name=""/>
        <dsp:cNvSpPr/>
      </dsp:nvSpPr>
      <dsp:spPr>
        <a:xfrm>
          <a:off x="2628104" y="125752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3131"/>
              <a:lumOff val="38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6AFB0-9748-4276-9A1C-555F43113E18}">
      <dsp:nvSpPr>
        <dsp:cNvPr id="0" name=""/>
        <dsp:cNvSpPr/>
      </dsp:nvSpPr>
      <dsp:spPr>
        <a:xfrm>
          <a:off x="2822619" y="241664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9848"/>
            <a:lumOff val="29165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9848"/>
              <a:lumOff val="29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A44B1-D8F9-4743-8447-D6195E4CDFC0}">
      <dsp:nvSpPr>
        <dsp:cNvPr id="0" name=""/>
        <dsp:cNvSpPr/>
      </dsp:nvSpPr>
      <dsp:spPr>
        <a:xfrm>
          <a:off x="2434172" y="254414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6566"/>
              <a:lumOff val="19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95B1-0665-47FF-8BF7-B8B5A211D1B2}">
      <dsp:nvSpPr>
        <dsp:cNvPr id="0" name=""/>
        <dsp:cNvSpPr/>
      </dsp:nvSpPr>
      <dsp:spPr>
        <a:xfrm>
          <a:off x="2434172" y="498988"/>
          <a:ext cx="145594" cy="145594"/>
        </a:xfrm>
        <a:prstGeom prst="ellipse">
          <a:avLst/>
        </a:prstGeom>
        <a:solidFill>
          <a:schemeClr val="accent2">
            <a:shade val="50000"/>
            <a:hueOff val="0"/>
            <a:satOff val="-3283"/>
            <a:lumOff val="9722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283"/>
              <a:lumOff val="9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8107-0650-4A91-A5F5-3E86CC500E6E}">
      <dsp:nvSpPr>
        <dsp:cNvPr id="0" name=""/>
        <dsp:cNvSpPr/>
      </dsp:nvSpPr>
      <dsp:spPr>
        <a:xfrm>
          <a:off x="1249614" y="3211867"/>
          <a:ext cx="3140186" cy="842291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67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 imprese sociali</a:t>
          </a:r>
          <a:endParaRPr lang="it-IT" sz="2200" kern="1200" dirty="0"/>
        </a:p>
      </dsp:txBody>
      <dsp:txXfrm>
        <a:off x="1249614" y="3211867"/>
        <a:ext cx="3140186" cy="842291"/>
      </dsp:txXfrm>
    </dsp:sp>
    <dsp:sp modelId="{B2105E29-C694-4293-A301-A4AF5309B70D}">
      <dsp:nvSpPr>
        <dsp:cNvPr id="0" name=""/>
        <dsp:cNvSpPr/>
      </dsp:nvSpPr>
      <dsp:spPr>
        <a:xfrm>
          <a:off x="378957" y="2386576"/>
          <a:ext cx="1455947" cy="1455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489D0-EADF-49FF-BC97-0F12ACDB4A0B}">
      <dsp:nvSpPr>
        <dsp:cNvPr id="0" name=""/>
        <dsp:cNvSpPr/>
      </dsp:nvSpPr>
      <dsp:spPr>
        <a:xfrm>
          <a:off x="2576855" y="1564376"/>
          <a:ext cx="3140186" cy="842291"/>
        </a:xfrm>
        <a:prstGeom prst="round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67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studenti selezionati</a:t>
          </a:r>
          <a:endParaRPr lang="it-IT" sz="2200" kern="1200" dirty="0"/>
        </a:p>
      </dsp:txBody>
      <dsp:txXfrm>
        <a:off x="2576855" y="1564376"/>
        <a:ext cx="3140186" cy="842291"/>
      </dsp:txXfrm>
    </dsp:sp>
    <dsp:sp modelId="{F3E7137A-6444-4EF1-AB06-2457C5F4B497}">
      <dsp:nvSpPr>
        <dsp:cNvPr id="0" name=""/>
        <dsp:cNvSpPr/>
      </dsp:nvSpPr>
      <dsp:spPr>
        <a:xfrm>
          <a:off x="1706199" y="739084"/>
          <a:ext cx="1455947" cy="14558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fld id="{2036A11C-93E2-44D7-B810-5B513DC38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2176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6A11C-93E2-44D7-B810-5B513DC38B8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5413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5" name="Picture 9" descr="crest-n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138" y="2133600"/>
            <a:ext cx="10572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critta_bocconi_aranc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2108200"/>
            <a:ext cx="571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1913" y="188913"/>
            <a:ext cx="6440487" cy="1512887"/>
          </a:xfrm>
        </p:spPr>
        <p:txBody>
          <a:bodyPr/>
          <a:lstStyle>
            <a:lvl1pPr>
              <a:defRPr>
                <a:latin typeface="Helvetica-Black-SemiBold" pitchFamily="2" charset="0"/>
              </a:defRPr>
            </a:lvl1pPr>
          </a:lstStyle>
          <a:p>
            <a:endParaRPr lang="it-IT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42B-1A09-4A34-9956-867F97559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9863" y="381000"/>
            <a:ext cx="1868487" cy="62880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453063" cy="62880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CA55-919B-4E5B-A005-8CC77F2A29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3B61-686B-460A-83C4-C7E2877447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F28A-993D-4BC3-845A-47F02393F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36607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7575" y="2133600"/>
            <a:ext cx="36607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E4BD-CAD2-4A86-8BDF-33AEE29B9A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7808-5F3C-4E84-939F-8C5920EBA0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72A0-DA0D-471F-B20E-781C9EA55E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0F5B-DB36-4B1D-9360-D3A0EF9ACF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D46B-B1EA-4B2D-A829-73C4A1833F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DC91-8CD3-4F72-8561-F97238BBDB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9A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381000"/>
            <a:ext cx="7434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74739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713" y="6669088"/>
            <a:ext cx="3952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u="none">
                <a:latin typeface="Helvetica 45 Light" pitchFamily="34" charset="0"/>
              </a:defRPr>
            </a:lvl1pPr>
          </a:lstStyle>
          <a:p>
            <a:pPr>
              <a:defRPr/>
            </a:pPr>
            <a:fld id="{EC4E658D-0BDD-40EE-BA7A-CFC0B3838B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" name="Picture 15" descr="scritta_bocconi_aranci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188" y="2108200"/>
            <a:ext cx="571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 65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8572559" cy="1454137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CERGAS</a:t>
            </a:r>
            <a:br>
              <a:rPr lang="it-IT" dirty="0" smtClean="0">
                <a:latin typeface="Candara" pitchFamily="34" charset="0"/>
              </a:rPr>
            </a:br>
            <a:r>
              <a:rPr lang="it-IT" sz="2000" dirty="0" smtClean="0">
                <a:latin typeface="Candara" pitchFamily="34" charset="0"/>
              </a:rPr>
              <a:t>Centro di Ricerche sulla Gestione dell’Assistenza Sanitaria e Sociale</a:t>
            </a:r>
            <a:r>
              <a:rPr lang="it-IT" sz="2400" dirty="0" smtClean="0">
                <a:latin typeface="Candara" pitchFamily="34" charset="0"/>
              </a:rPr>
              <a:t/>
            </a:r>
            <a:br>
              <a:rPr lang="it-IT" sz="2400" dirty="0" smtClean="0">
                <a:latin typeface="Candara" pitchFamily="34" charset="0"/>
              </a:rPr>
            </a:br>
            <a:r>
              <a:rPr lang="it-IT" sz="2400" dirty="0" smtClean="0">
                <a:latin typeface="Candara" pitchFamily="34" charset="0"/>
              </a:rPr>
              <a:t/>
            </a:r>
            <a:br>
              <a:rPr lang="it-IT" sz="2400" dirty="0" smtClean="0">
                <a:latin typeface="Candara" pitchFamily="34" charset="0"/>
              </a:rPr>
            </a:br>
            <a:r>
              <a:rPr lang="it-IT" sz="2000" dirty="0" smtClean="0">
                <a:latin typeface="Candara" pitchFamily="34" charset="0"/>
              </a:rPr>
              <a:t>In collaborazione con: Campus Life &amp; Career Service</a:t>
            </a:r>
            <a:br>
              <a:rPr lang="it-IT" sz="2000" dirty="0" smtClean="0">
                <a:latin typeface="Candara" pitchFamily="34" charset="0"/>
              </a:rPr>
            </a:br>
            <a:endParaRPr lang="it-IT" sz="2000" dirty="0" smtClean="0">
              <a:latin typeface="Candar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132856"/>
            <a:ext cx="7488238" cy="2304256"/>
          </a:xfrm>
        </p:spPr>
        <p:txBody>
          <a:bodyPr/>
          <a:lstStyle/>
          <a:p>
            <a:pPr algn="ctr"/>
            <a:r>
              <a:rPr lang="it-IT" b="1" dirty="0" smtClean="0">
                <a:latin typeface="Candara" pitchFamily="34" charset="0"/>
              </a:rPr>
              <a:t>DAI UN SENSO AL PROFITTO</a:t>
            </a:r>
          </a:p>
          <a:p>
            <a:pPr algn="ctr"/>
            <a:r>
              <a:rPr lang="it-IT" sz="3600" b="1" dirty="0" smtClean="0">
                <a:latin typeface="Candara" pitchFamily="34" charset="0"/>
              </a:rPr>
              <a:t>VIII edizione – 2019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2400" dirty="0" smtClean="0"/>
          </a:p>
          <a:p>
            <a:endParaRPr lang="it-IT" sz="2000" dirty="0" smtClean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8501122" cy="171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928662" y="2000240"/>
            <a:ext cx="7473950" cy="4320480"/>
          </a:xfrm>
        </p:spPr>
        <p:txBody>
          <a:bodyPr/>
          <a:lstStyle/>
          <a:p>
            <a:pPr marL="0" indent="0" algn="just"/>
            <a:r>
              <a:rPr lang="it-IT" sz="2000" dirty="0" smtClean="0">
                <a:latin typeface="Calibri" pitchFamily="34" charset="0"/>
              </a:rPr>
              <a:t>  Struttura del rapporto: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Breve descrizione dell’organizzazione (1/2 pagine)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Obiettivi del lavoro (1/2 pagine)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Metodologia (2/4 pagine)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Analisi e Risultati (8/10 pagine)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Conclusioni/spunti per il futuro (2/4 pagine)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Bibliografia</a:t>
            </a:r>
          </a:p>
          <a:p>
            <a:pPr marL="400050" lvl="1" indent="0" algn="just">
              <a:buNone/>
            </a:pPr>
            <a:endParaRPr lang="it-IT" sz="2000" dirty="0" smtClean="0">
              <a:latin typeface="Calibri" pitchFamily="34" charset="0"/>
              <a:ea typeface="+mn-ea"/>
              <a:cs typeface="+mn-cs"/>
            </a:endParaRPr>
          </a:p>
          <a:p>
            <a:pPr marL="400050" lvl="1" indent="0" algn="just"/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Allegati: eventuali allegati ritenuti utili per una maggiore comprensione del lavoro possono essere consegnati, ma non saranno oggetto di valutazione.</a:t>
            </a:r>
          </a:p>
          <a:p>
            <a:pPr marL="400050" lvl="1" indent="0" algn="just"/>
            <a:endParaRPr lang="it-IT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00050" lvl="1" indent="0" algn="just">
              <a:buNone/>
            </a:pPr>
            <a:endParaRPr lang="it-IT" sz="16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it-IT" sz="2000" dirty="0" smtClean="0">
              <a:latin typeface="Calibri" pitchFamily="34" charset="0"/>
              <a:ea typeface="+mn-ea"/>
              <a:cs typeface="+mn-cs"/>
            </a:endParaRPr>
          </a:p>
          <a:p>
            <a:pPr marL="400050" lvl="1" indent="0" algn="just">
              <a:buNone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434262" cy="1143000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3- Struttura del rapporto</a:t>
            </a:r>
            <a:endParaRPr lang="it-I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9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43000"/>
          </a:xfrm>
        </p:spPr>
        <p:txBody>
          <a:bodyPr/>
          <a:lstStyle/>
          <a:p>
            <a:r>
              <a:rPr lang="it-IT" sz="4000" dirty="0" smtClean="0">
                <a:latin typeface="Candara" pitchFamily="34" charset="0"/>
              </a:rPr>
              <a:t>Dai un senso al profitto</a:t>
            </a: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914400" y="1988840"/>
            <a:ext cx="7729566" cy="4511993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>
                <a:latin typeface="Candara" pitchFamily="34" charset="0"/>
              </a:rPr>
              <a:t>Studenti;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 smtClean="0">
                <a:latin typeface="Candara" pitchFamily="34" charset="0"/>
              </a:rPr>
              <a:t> di </a:t>
            </a:r>
            <a:r>
              <a:rPr lang="it-IT" sz="1800" u="sng" dirty="0" smtClean="0">
                <a:latin typeface="Candara" pitchFamily="34" charset="0"/>
              </a:rPr>
              <a:t>qualunque</a:t>
            </a:r>
            <a:r>
              <a:rPr lang="it-IT" sz="1800" dirty="0" smtClean="0">
                <a:latin typeface="Candara" pitchFamily="34" charset="0"/>
              </a:rPr>
              <a:t> corso di laurea e ordinamento;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 smtClean="0">
                <a:latin typeface="Candara" pitchFamily="34" charset="0"/>
              </a:rPr>
              <a:t> svolgeranno un lavoro della durata di 3 o 4 mesi (</a:t>
            </a:r>
            <a:r>
              <a:rPr lang="it-IT" sz="1800" u="sng" dirty="0" smtClean="0">
                <a:latin typeface="Candara" pitchFamily="34" charset="0"/>
              </a:rPr>
              <a:t>convertibile in stage curricolare a determinate condizioni, e comunque riconosciuto da un attestato di partecipazione</a:t>
            </a:r>
            <a:r>
              <a:rPr lang="it-IT" sz="1800" dirty="0" smtClean="0">
                <a:latin typeface="Candara" pitchFamily="34" charset="0"/>
              </a:rPr>
              <a:t>);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 smtClean="0">
                <a:latin typeface="Candara" pitchFamily="34" charset="0"/>
              </a:rPr>
              <a:t> in una delle</a:t>
            </a:r>
            <a:r>
              <a:rPr lang="it-IT" sz="2800" dirty="0" smtClean="0">
                <a:latin typeface="Candara" pitchFamily="34" charset="0"/>
              </a:rPr>
              <a:t> </a:t>
            </a:r>
            <a:r>
              <a:rPr lang="it-IT" sz="1800" dirty="0" smtClean="0">
                <a:latin typeface="Candara" pitchFamily="34" charset="0"/>
              </a:rPr>
              <a:t>imprese sociali selezionate (</a:t>
            </a:r>
            <a:r>
              <a:rPr lang="it-IT" sz="1800" dirty="0" err="1" smtClean="0">
                <a:latin typeface="Candara" pitchFamily="34" charset="0"/>
              </a:rPr>
              <a:t>nonprofit</a:t>
            </a:r>
            <a:r>
              <a:rPr lang="it-IT" sz="1800" dirty="0" smtClean="0">
                <a:latin typeface="Candara" pitchFamily="34" charset="0"/>
              </a:rPr>
              <a:t> con finalismo sociale o culturale; oppure profit con progetti di CSR o ad alto contenuto di valore sociale o culturale);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 smtClean="0">
                <a:latin typeface="Candara" pitchFamily="34" charset="0"/>
              </a:rPr>
              <a:t>supportati da un </a:t>
            </a:r>
            <a:r>
              <a:rPr lang="it-IT" sz="1800" u="sng" dirty="0" smtClean="0">
                <a:latin typeface="Candara" pitchFamily="34" charset="0"/>
              </a:rPr>
              <a:t>tutor</a:t>
            </a:r>
            <a:r>
              <a:rPr lang="it-IT" sz="1800" dirty="0" smtClean="0">
                <a:latin typeface="Candara" pitchFamily="34" charset="0"/>
              </a:rPr>
              <a:t> dell’Università;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 smtClean="0">
                <a:latin typeface="Candara" pitchFamily="34" charset="0"/>
              </a:rPr>
              <a:t>produrranno un </a:t>
            </a:r>
            <a:r>
              <a:rPr lang="it-IT" sz="1800" u="sng" dirty="0" smtClean="0">
                <a:latin typeface="Candara" pitchFamily="34" charset="0"/>
              </a:rPr>
              <a:t>report finale;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 smtClean="0">
                <a:latin typeface="Candara" pitchFamily="34" charset="0"/>
              </a:rPr>
              <a:t>presenteranno il lavoro che verrà </a:t>
            </a:r>
            <a:r>
              <a:rPr lang="it-IT" sz="1800" u="sng" dirty="0" smtClean="0">
                <a:latin typeface="Candara" pitchFamily="34" charset="0"/>
              </a:rPr>
              <a:t>valutato davanti a una giuria di esperti</a:t>
            </a:r>
            <a:r>
              <a:rPr lang="it-IT" sz="1800" dirty="0" smtClean="0">
                <a:latin typeface="Candara" pitchFamily="34" charset="0"/>
              </a:rPr>
              <a:t> che selezionerà i lavori migliori;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dirty="0">
                <a:latin typeface="Candara" pitchFamily="34" charset="0"/>
              </a:rPr>
              <a:t>i</a:t>
            </a:r>
            <a:r>
              <a:rPr lang="it-IT" sz="1800" dirty="0" smtClean="0">
                <a:latin typeface="Candara" pitchFamily="34" charset="0"/>
              </a:rPr>
              <a:t> vincitori verranno </a:t>
            </a:r>
            <a:r>
              <a:rPr lang="it-IT" sz="1800" u="sng" dirty="0" smtClean="0">
                <a:latin typeface="Candara" pitchFamily="34" charset="0"/>
              </a:rPr>
              <a:t>premiati;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it-IT" sz="1800" u="sng" dirty="0" smtClean="0">
                <a:latin typeface="Candara" pitchFamily="34" charset="0"/>
              </a:rPr>
              <a:t>Alla fine del progetto alle aziende partecipanti verrà fornito un attestato di partecipazione a «Dai un senso al profitto».</a:t>
            </a:r>
          </a:p>
          <a:p>
            <a:pPr marL="0" indent="0" algn="just">
              <a:buFont typeface="Arial" pitchFamily="34" charset="0"/>
              <a:buChar char="•"/>
            </a:pPr>
            <a:endParaRPr lang="it-IT" sz="1800" dirty="0" smtClean="0">
              <a:latin typeface="Candara" pitchFamily="34" charset="0"/>
            </a:endParaRPr>
          </a:p>
          <a:p>
            <a:pPr marL="0" indent="0" algn="just">
              <a:buFont typeface="Arial" pitchFamily="34" charset="0"/>
              <a:buChar char="•"/>
            </a:pPr>
            <a:endParaRPr lang="it-IT" sz="18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it-IT" sz="1800" dirty="0" smtClean="0"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u="none" dirty="0" smtClean="0">
                <a:solidFill>
                  <a:schemeClr val="bg1"/>
                </a:solidFill>
                <a:latin typeface="Candara" pitchFamily="34" charset="0"/>
              </a:rPr>
              <a:t>www.unibocconi.it/daiunsensoalprofitto                cergasociale@unibocconi.it   </a:t>
            </a:r>
            <a:r>
              <a:rPr lang="it-IT" dirty="0" smtClean="0">
                <a:solidFill>
                  <a:schemeClr val="bg1"/>
                </a:solidFill>
                <a:latin typeface="Candara" pitchFamily="34" charset="0"/>
              </a:rPr>
              <a:t>   </a:t>
            </a:r>
            <a:endParaRPr lang="it-IT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</a:t>
            </a:r>
            <a:r>
              <a:rPr lang="it-IT" dirty="0" err="1" smtClean="0"/>
              <a:t>COS’è</a:t>
            </a:r>
            <a:r>
              <a:rPr lang="it-IT" dirty="0" smtClean="0"/>
              <a:t> E SCOPO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CHE </a:t>
            </a:r>
            <a:r>
              <a:rPr lang="it-IT" b="1" dirty="0" err="1" smtClean="0"/>
              <a:t>COS’è</a:t>
            </a:r>
            <a:r>
              <a:rPr lang="it-IT" b="1" dirty="0" smtClean="0"/>
              <a:t> :</a:t>
            </a:r>
          </a:p>
          <a:p>
            <a:r>
              <a:rPr lang="it-IT" sz="1200" b="1" dirty="0" smtClean="0"/>
              <a:t>PROGRAMMA DI PROGETTI DI RESPONSABILITA’ SOCIALE E DI STRUMENTI AZIENDALI UTILI ALLE IMPRESE SOCIALI(non profit e profit )CHE HANNO PROPOSTO I PROGETTI</a:t>
            </a:r>
          </a:p>
          <a:p>
            <a:r>
              <a:rPr lang="it-IT" sz="1200" b="1" dirty="0" smtClean="0"/>
              <a:t>UN PROGRAMMA GESTITO DA UN GRUPPO INTERDISCIPLINARE DI DOCENTI DELLA BOCCONI CHE SVOLGE RUOLO DI TUTOR  NEI CONFRONTI DEI GRUPPI DI STUDENTI(TRIENNIO E BIENNIO)</a:t>
            </a:r>
          </a:p>
          <a:p>
            <a:endParaRPr lang="it-IT" sz="1200" b="1" dirty="0"/>
          </a:p>
          <a:p>
            <a:r>
              <a:rPr lang="it-IT" b="1" dirty="0" smtClean="0"/>
              <a:t>SCOPO</a:t>
            </a:r>
          </a:p>
          <a:p>
            <a:r>
              <a:rPr lang="it-IT" sz="1200" b="1" dirty="0" smtClean="0"/>
              <a:t>SVILUPPARE  SUL CAMPO LA SENSIBILITA’ DEGLI STUDENTI SUI TEMI DI RESPONSABILITA’ SOCIALE SUPERANDO L’OSSIMORO DIFFUSO CHE ECONOMICO E SOCIALE NON SI INTEGRANO</a:t>
            </a:r>
          </a:p>
          <a:p>
            <a:r>
              <a:rPr lang="it-IT" sz="1200" b="1" dirty="0" smtClean="0"/>
              <a:t>STABILIRE RELAZIONI CON IMPRESE SOCIALI NON PROFIT E PROFIT</a:t>
            </a:r>
          </a:p>
          <a:p>
            <a:r>
              <a:rPr lang="it-IT" sz="1200" b="1" dirty="0" smtClean="0"/>
              <a:t>DARE </a:t>
            </a:r>
            <a:r>
              <a:rPr lang="it-IT" sz="1200" b="1" dirty="0" err="1" smtClean="0"/>
              <a:t>CONTINUITà</a:t>
            </a:r>
            <a:r>
              <a:rPr lang="it-IT" sz="1200" b="1" dirty="0" smtClean="0"/>
              <a:t> STRUTTURATA ALL’»EX ANTE» DI SENSO DEL SOCIALE E VOLONTARIATO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3577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29124" y="285749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u="none" dirty="0" smtClean="0">
                <a:latin typeface="Candara" pitchFamily="34" charset="0"/>
              </a:rPr>
              <a:t>“Dai un senso al profitto e' un programma che ti permette di avere un approccio pratico e concreto con la realtà facendoti sentire utile in una contesto pieno di libri ed esami” </a:t>
            </a:r>
          </a:p>
          <a:p>
            <a:r>
              <a:rPr lang="it-IT" sz="1400" u="none" dirty="0" smtClean="0">
                <a:latin typeface="Candara" pitchFamily="34" charset="0"/>
              </a:rPr>
              <a:t>(partecipante)</a:t>
            </a:r>
            <a:endParaRPr lang="it-IT" sz="1400" u="none" dirty="0">
              <a:latin typeface="Candara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85786" y="45005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u="none" dirty="0" smtClean="0">
                <a:latin typeface="Candara" pitchFamily="34" charset="0"/>
              </a:rPr>
              <a:t>"Dopo tantissimo tempo speso sui libri, è bello che in Università ci sia anche un'opportunità per FARE per davvero!”</a:t>
            </a:r>
          </a:p>
          <a:p>
            <a:r>
              <a:rPr lang="it-IT" sz="1400" u="none" dirty="0" smtClean="0">
                <a:latin typeface="Candara" pitchFamily="34" charset="0"/>
              </a:rPr>
              <a:t> (partecipante -biennio IM)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828800" cy="1828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304256" cy="23042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44413"/>
            <a:ext cx="2137420" cy="11969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952328" cy="128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="" xmlns:p14="http://schemas.microsoft.com/office/powerpoint/2010/main" val="3413192577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092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928662" y="2000240"/>
            <a:ext cx="7473950" cy="4320480"/>
          </a:xfrm>
        </p:spPr>
        <p:txBody>
          <a:bodyPr/>
          <a:lstStyle/>
          <a:p>
            <a:pPr marL="0" indent="0" algn="just">
              <a:buNone/>
            </a:pPr>
            <a:endParaRPr lang="it-IT" sz="2000" dirty="0" smtClean="0">
              <a:latin typeface="Calibri" pitchFamily="34" charset="0"/>
            </a:endParaRPr>
          </a:p>
          <a:p>
            <a:pPr marL="0" indent="0" algn="just"/>
            <a:r>
              <a:rPr lang="it-IT" sz="2000" dirty="0" smtClean="0">
                <a:latin typeface="Calibri" pitchFamily="34" charset="0"/>
              </a:rPr>
              <a:t> Processo di selezione degli studenti: </a:t>
            </a:r>
          </a:p>
          <a:p>
            <a:pPr marL="400050" lvl="1" indent="0" algn="just"/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colloquio di gruppo</a:t>
            </a:r>
          </a:p>
          <a:p>
            <a:pPr marL="400050" lvl="1" indent="0" algn="just"/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valutazione CV</a:t>
            </a:r>
          </a:p>
          <a:p>
            <a:pPr marL="400050" lvl="1" indent="0" algn="just"/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incrocio con le preferenze espresse dagli studenti</a:t>
            </a:r>
          </a:p>
          <a:p>
            <a:pPr marL="400050" lvl="1" indent="0" algn="just">
              <a:buNone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434262" cy="1143000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1-DAI UN SENSO AL PROFITTO VIII ed-2019</a:t>
            </a:r>
            <a:endParaRPr lang="it-IT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928662" y="2000240"/>
            <a:ext cx="7473950" cy="4320480"/>
          </a:xfrm>
        </p:spPr>
        <p:txBody>
          <a:bodyPr/>
          <a:lstStyle/>
          <a:p>
            <a:pPr marL="0" indent="0" algn="just"/>
            <a:r>
              <a:rPr lang="it-IT" sz="2000" dirty="0" smtClean="0">
                <a:latin typeface="Calibri" pitchFamily="34" charset="0"/>
              </a:rPr>
              <a:t> STUDENTI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lavorano al progetto indicativamente da fine maggio/inizio giugno a fine settembre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sono supportati nei contenuti dal referente aziendale (impostazione lavoro, raccolta dati, ecc.)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sono supportati metodologicamente dal tutor universitario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redigono un rapporto finale da restituire all’organizzazione e da presentare alla giuria che valuterà i progetti finalisti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sono responsabili del rispetto delle scadenze definite con il tutor e l’organizzazione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identificano un portavoce che si relazionerà con il tutor e con il referente dell’organizzazione (mettendo tutor sempre in cc)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sono responsabili del controllo delle procedure amministrative necessarie legate al riconoscimento della loro esperienza come stage/progetto sul campo curricolare.</a:t>
            </a:r>
          </a:p>
          <a:p>
            <a:pPr marL="400050" lvl="1" indent="0" algn="just">
              <a:buNone/>
            </a:pPr>
            <a:endParaRPr lang="it-IT" sz="16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it-IT" sz="2000" dirty="0" smtClean="0">
              <a:latin typeface="Calibri" pitchFamily="34" charset="0"/>
              <a:ea typeface="+mn-ea"/>
              <a:cs typeface="+mn-cs"/>
            </a:endParaRPr>
          </a:p>
          <a:p>
            <a:pPr marL="400050" lvl="1" indent="0" algn="just">
              <a:buNone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434262" cy="1143000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2- Chi fa </a:t>
            </a:r>
            <a:r>
              <a:rPr lang="it-IT" dirty="0" err="1" smtClean="0">
                <a:latin typeface="Candara" pitchFamily="34" charset="0"/>
              </a:rPr>
              <a:t>cosa…</a:t>
            </a:r>
            <a:endParaRPr lang="it-IT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928662" y="2000240"/>
            <a:ext cx="7473950" cy="4320480"/>
          </a:xfrm>
        </p:spPr>
        <p:txBody>
          <a:bodyPr/>
          <a:lstStyle/>
          <a:p>
            <a:pPr marL="0" indent="0" algn="just"/>
            <a:r>
              <a:rPr lang="it-IT" sz="2000" dirty="0" smtClean="0">
                <a:latin typeface="Calibri" pitchFamily="34" charset="0"/>
              </a:rPr>
              <a:t> TUTOR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supportano gli studenti dal punto di vista metodologico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latin typeface="Calibri" pitchFamily="34" charset="0"/>
              </a:rPr>
              <a:t> partecipano al </a:t>
            </a:r>
            <a:r>
              <a:rPr lang="it-IT" sz="1600" u="sng" dirty="0" smtClean="0">
                <a:latin typeface="Calibri" pitchFamily="34" charset="0"/>
              </a:rPr>
              <a:t>primo incontro in azienda</a:t>
            </a:r>
            <a:r>
              <a:rPr lang="it-IT" sz="1600" dirty="0" smtClean="0">
                <a:latin typeface="Calibri" pitchFamily="34" charset="0"/>
              </a:rPr>
              <a:t> con studenti e organizzazioni per la definizione dei contenuti e delle tempistiche.</a:t>
            </a:r>
          </a:p>
          <a:p>
            <a:pPr marL="400050" lvl="1" indent="0" algn="just">
              <a:buNone/>
            </a:pPr>
            <a:endParaRPr lang="it-IT" sz="1600" dirty="0" smtClean="0">
              <a:latin typeface="Calibri" pitchFamily="34" charset="0"/>
            </a:endParaRPr>
          </a:p>
          <a:p>
            <a:pPr marL="400050" lvl="1" indent="0" algn="just">
              <a:buNone/>
            </a:pPr>
            <a:endParaRPr lang="it-IT" sz="1600" dirty="0" smtClean="0">
              <a:latin typeface="Calibri" pitchFamily="34" charset="0"/>
            </a:endParaRPr>
          </a:p>
          <a:p>
            <a:pPr marL="0" lvl="0" indent="0" algn="just"/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 REFERENTI DELLE ORGANIZZAZIONI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 supportano gli studenti nello svolgimento del lavoro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 portano a termine gli adempimenti richiesti per lo svolgimento degli stage curricolari degli studenti (contatto Career Service Università Bocconi </a:t>
            </a:r>
            <a:r>
              <a:rPr lang="it-IT" sz="1600" u="sng" dirty="0" smtClean="0">
                <a:solidFill>
                  <a:srgbClr val="000000"/>
                </a:solidFill>
                <a:latin typeface="Calibri" pitchFamily="34" charset="0"/>
              </a:rPr>
              <a:t>giada.ferrari@unibocconi.it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 in caso di necessità, si relazionano con il tutor assegnato al progetto.</a:t>
            </a:r>
          </a:p>
          <a:p>
            <a:pPr marL="400050" lvl="1" indent="0" algn="just"/>
            <a:endParaRPr lang="it-IT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00050" lvl="1" indent="0" algn="just">
              <a:buNone/>
            </a:pPr>
            <a:endParaRPr lang="it-IT" sz="16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it-IT" sz="2000" dirty="0" smtClean="0">
              <a:latin typeface="Calibri" pitchFamily="34" charset="0"/>
              <a:ea typeface="+mn-ea"/>
              <a:cs typeface="+mn-cs"/>
            </a:endParaRPr>
          </a:p>
          <a:p>
            <a:pPr marL="400050" lvl="1" indent="0" algn="just">
              <a:buNone/>
            </a:pPr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434262" cy="1143000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2- Chi fa </a:t>
            </a:r>
            <a:r>
              <a:rPr lang="it-IT" dirty="0" err="1" smtClean="0">
                <a:latin typeface="Candara" pitchFamily="34" charset="0"/>
              </a:rPr>
              <a:t>cosa…</a:t>
            </a:r>
            <a:endParaRPr lang="it-IT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928662" y="2000240"/>
            <a:ext cx="7473950" cy="4320480"/>
          </a:xfrm>
        </p:spPr>
        <p:txBody>
          <a:bodyPr/>
          <a:lstStyle/>
          <a:p>
            <a:pPr marL="0" indent="0" algn="just"/>
            <a:r>
              <a:rPr lang="it-IT" sz="2000" dirty="0" smtClean="0">
                <a:latin typeface="Calibri" pitchFamily="34" charset="0"/>
              </a:rPr>
              <a:t> Il format risponde alla necessità di standardizzare il lavoro degli studenti per rendere la valutazione finale comparabile, pur cercando di non irrigidire il processo data l’estrema varietà di progetti presentati;</a:t>
            </a:r>
          </a:p>
          <a:p>
            <a:pPr marL="0" indent="0" algn="just"/>
            <a:endParaRPr lang="it-IT" sz="2000" dirty="0" smtClean="0">
              <a:latin typeface="Calibri" pitchFamily="34" charset="0"/>
            </a:endParaRPr>
          </a:p>
          <a:p>
            <a:pPr marL="0" indent="0" algn="just"/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smtClean="0">
                <a:latin typeface="Calibri" pitchFamily="34" charset="0"/>
              </a:rPr>
              <a:t>Specifiche di formato: </a:t>
            </a:r>
          </a:p>
          <a:p>
            <a:pPr lvl="1"/>
            <a:r>
              <a:rPr lang="it-IT" sz="2000" dirty="0" smtClean="0">
                <a:latin typeface="Calibri" pitchFamily="34" charset="0"/>
                <a:ea typeface="+mn-ea"/>
                <a:cs typeface="+mn-cs"/>
              </a:rPr>
              <a:t>Formato</a:t>
            </a:r>
            <a:r>
              <a:rPr lang="it-IT" sz="2000" dirty="0">
                <a:latin typeface="Calibri" pitchFamily="34" charset="0"/>
                <a:ea typeface="+mn-ea"/>
                <a:cs typeface="+mn-cs"/>
              </a:rPr>
              <a:t>: cm 29x21 (A4)</a:t>
            </a:r>
          </a:p>
          <a:p>
            <a:pPr lvl="1"/>
            <a:r>
              <a:rPr lang="it-IT" sz="2000" dirty="0">
                <a:latin typeface="Calibri" pitchFamily="34" charset="0"/>
                <a:ea typeface="+mn-ea"/>
                <a:cs typeface="+mn-cs"/>
              </a:rPr>
              <a:t>Margine destro e sinistro 2.5 cm</a:t>
            </a:r>
          </a:p>
          <a:p>
            <a:pPr lvl="1"/>
            <a:r>
              <a:rPr lang="it-IT" sz="2000" dirty="0">
                <a:latin typeface="Calibri" pitchFamily="34" charset="0"/>
                <a:ea typeface="+mn-ea"/>
                <a:cs typeface="+mn-cs"/>
              </a:rPr>
              <a:t>Battitura pagine: da 26 a 30 righe</a:t>
            </a:r>
          </a:p>
          <a:p>
            <a:pPr lvl="1"/>
            <a:r>
              <a:rPr lang="it-IT" sz="2000" dirty="0">
                <a:latin typeface="Calibri" pitchFamily="34" charset="0"/>
                <a:ea typeface="+mn-ea"/>
                <a:cs typeface="+mn-cs"/>
              </a:rPr>
              <a:t>Carattere consigliato </a:t>
            </a:r>
            <a:r>
              <a:rPr lang="it-IT" sz="2000" dirty="0" err="1">
                <a:latin typeface="Calibri" pitchFamily="34" charset="0"/>
                <a:ea typeface="+mn-ea"/>
                <a:cs typeface="+mn-cs"/>
              </a:rPr>
              <a:t>Arial</a:t>
            </a:r>
            <a:r>
              <a:rPr lang="it-IT" sz="2000" dirty="0">
                <a:latin typeface="Calibri" pitchFamily="34" charset="0"/>
                <a:ea typeface="+mn-ea"/>
                <a:cs typeface="+mn-cs"/>
              </a:rPr>
              <a:t>/</a:t>
            </a:r>
            <a:r>
              <a:rPr lang="it-IT" sz="2000" dirty="0" err="1">
                <a:latin typeface="Calibri" pitchFamily="34" charset="0"/>
                <a:ea typeface="+mn-ea"/>
                <a:cs typeface="+mn-cs"/>
              </a:rPr>
              <a:t>Tahoma</a:t>
            </a:r>
            <a:r>
              <a:rPr lang="it-IT" sz="2000" dirty="0">
                <a:latin typeface="Calibri" pitchFamily="34" charset="0"/>
                <a:ea typeface="+mn-ea"/>
                <a:cs typeface="+mn-cs"/>
              </a:rPr>
              <a:t>/</a:t>
            </a:r>
            <a:r>
              <a:rPr lang="it-IT" sz="2000" dirty="0" err="1">
                <a:latin typeface="Calibri" pitchFamily="34" charset="0"/>
                <a:ea typeface="+mn-ea"/>
                <a:cs typeface="+mn-cs"/>
              </a:rPr>
              <a:t>Verdana</a:t>
            </a:r>
            <a:endParaRPr lang="it-IT" sz="2000" dirty="0">
              <a:latin typeface="Calibri" pitchFamily="34" charset="0"/>
              <a:ea typeface="+mn-ea"/>
              <a:cs typeface="+mn-cs"/>
            </a:endParaRPr>
          </a:p>
          <a:p>
            <a:pPr lvl="1"/>
            <a:r>
              <a:rPr lang="it-IT" sz="2000" dirty="0">
                <a:latin typeface="Calibri" pitchFamily="34" charset="0"/>
                <a:ea typeface="+mn-ea"/>
                <a:cs typeface="+mn-cs"/>
              </a:rPr>
              <a:t>Corpo 12</a:t>
            </a:r>
          </a:p>
          <a:p>
            <a:pPr lvl="1"/>
            <a:r>
              <a:rPr lang="it-IT" sz="2000" dirty="0">
                <a:latin typeface="Calibri" pitchFamily="34" charset="0"/>
                <a:ea typeface="+mn-ea"/>
                <a:cs typeface="+mn-cs"/>
              </a:rPr>
              <a:t>Pagine numerate</a:t>
            </a:r>
          </a:p>
          <a:p>
            <a:pPr marL="0" indent="0" algn="just"/>
            <a:endParaRPr lang="it-IT" sz="20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it-IT" sz="2000" dirty="0" smtClean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93B61-686B-460A-83C4-C7E2877447E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434262" cy="1143000"/>
          </a:xfrm>
        </p:spPr>
        <p:txBody>
          <a:bodyPr/>
          <a:lstStyle/>
          <a:p>
            <a:r>
              <a:rPr lang="it-IT" dirty="0" smtClean="0">
                <a:latin typeface="Candara" pitchFamily="34" charset="0"/>
              </a:rPr>
              <a:t>3- Il rapporto finale </a:t>
            </a:r>
            <a:endParaRPr lang="it-IT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 Slide Bocconi Arancione">
  <a:themeElements>
    <a:clrScheme name="Modello Slide Bocconi Aranci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lo Slide Bocconi Arancione">
      <a:majorFont>
        <a:latin typeface="Helvetica 65 Medium"/>
        <a:ea typeface=""/>
        <a:cs typeface=""/>
      </a:majorFont>
      <a:minorFont>
        <a:latin typeface="Sab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XBlkCn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XBlkCn BT" pitchFamily="34" charset="0"/>
          </a:defRPr>
        </a:defPPr>
      </a:lstStyle>
    </a:lnDef>
  </a:objectDefaults>
  <a:extraClrSchemeLst>
    <a:extraClrScheme>
      <a:clrScheme name="Modello Slide Bocconi Aranci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Slide Bocconi Arancio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Slide Bocconi Arancio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Slide Bocconi Arancio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Slide Bocconi Aranc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Slide Bocconi Aranc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Slide Bocconi Aranc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709</Words>
  <Application>Microsoft Office PowerPoint</Application>
  <PresentationFormat>Presentazione su schermo (4:3)</PresentationFormat>
  <Paragraphs>101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Modello Slide Bocconi Arancione</vt:lpstr>
      <vt:lpstr>CERGAS Centro di Ricerche sulla Gestione dell’Assistenza Sanitaria e Sociale  In collaborazione con: Campus Life &amp; Career Service </vt:lpstr>
      <vt:lpstr>Dai un senso al profitto</vt:lpstr>
      <vt:lpstr>CHE COS’è E SCOPO</vt:lpstr>
      <vt:lpstr>Diapositiva 4</vt:lpstr>
      <vt:lpstr>Diapositiva 5</vt:lpstr>
      <vt:lpstr>1-DAI UN SENSO AL PROFITTO VIII ed-2019</vt:lpstr>
      <vt:lpstr>2- Chi fa cosa…</vt:lpstr>
      <vt:lpstr>2- Chi fa cosa…</vt:lpstr>
      <vt:lpstr>3- Il rapporto finale </vt:lpstr>
      <vt:lpstr>3- Struttura del rapporto</vt:lpstr>
    </vt:vector>
  </TitlesOfParts>
  <Company>Università Luigi Bocconi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della presentazione su due righe</dc:title>
  <dc:creator>Universita' Luigi Bocconi</dc:creator>
  <cp:lastModifiedBy>Giorgio</cp:lastModifiedBy>
  <cp:revision>197</cp:revision>
  <dcterms:created xsi:type="dcterms:W3CDTF">2005-01-13T07:40:16Z</dcterms:created>
  <dcterms:modified xsi:type="dcterms:W3CDTF">2018-12-26T15:00:23Z</dcterms:modified>
</cp:coreProperties>
</file>